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1B86B9-1DDB-4C1A-B7A1-4F816BC9CA2D}" type="datetimeFigureOut">
              <a:rPr lang="en-US" smtClean="0"/>
              <a:pPr/>
              <a:t>3/31/2013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F7A733-3B37-41C7-AD33-0EAFCAFC6CF1}" type="slidenum">
              <a:rPr lang="en-US" smtClean="0"/>
              <a:pPr/>
              <a:t>‹#›</a:t>
            </a:fld>
            <a:endParaRPr lang="en-US"/>
          </a:p>
        </p:txBody>
      </p:sp>
    </p:spTree>
    <p:extLst>
      <p:ext uri="{BB962C8B-B14F-4D97-AF65-F5344CB8AC3E}">
        <p14:creationId xmlns="" xmlns:p14="http://schemas.microsoft.com/office/powerpoint/2010/main" val="921294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1/01/2013</a:t>
            </a:r>
            <a:endParaRPr lang="en-US"/>
          </a:p>
        </p:txBody>
      </p:sp>
      <p:sp>
        <p:nvSpPr>
          <p:cNvPr id="5" name="Footer Placeholder 4"/>
          <p:cNvSpPr>
            <a:spLocks noGrp="1"/>
          </p:cNvSpPr>
          <p:nvPr>
            <p:ph type="ftr" sz="quarter" idx="11"/>
          </p:nvPr>
        </p:nvSpPr>
        <p:spPr/>
        <p:txBody>
          <a:bodyPr/>
          <a:lstStyle/>
          <a:p>
            <a:r>
              <a:rPr lang="en-US" smtClean="0"/>
              <a:t>lec # 17 &amp; 18</a:t>
            </a:r>
            <a:endParaRPr lang="en-US"/>
          </a:p>
        </p:txBody>
      </p:sp>
      <p:sp>
        <p:nvSpPr>
          <p:cNvPr id="6" name="Slide Number Placeholder 5"/>
          <p:cNvSpPr>
            <a:spLocks noGrp="1"/>
          </p:cNvSpPr>
          <p:nvPr>
            <p:ph type="sldNum" sz="quarter" idx="12"/>
          </p:nvPr>
        </p:nvSpPr>
        <p:spPr/>
        <p:txBody>
          <a:bodyPr/>
          <a:lstStyle/>
          <a:p>
            <a:fld id="{2CF9530A-8358-4B0D-9EB3-D7C29CC4CB4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1/01/2013</a:t>
            </a:r>
            <a:endParaRPr lang="en-US"/>
          </a:p>
        </p:txBody>
      </p:sp>
      <p:sp>
        <p:nvSpPr>
          <p:cNvPr id="5" name="Footer Placeholder 4"/>
          <p:cNvSpPr>
            <a:spLocks noGrp="1"/>
          </p:cNvSpPr>
          <p:nvPr>
            <p:ph type="ftr" sz="quarter" idx="11"/>
          </p:nvPr>
        </p:nvSpPr>
        <p:spPr/>
        <p:txBody>
          <a:bodyPr/>
          <a:lstStyle/>
          <a:p>
            <a:r>
              <a:rPr lang="en-US" smtClean="0"/>
              <a:t>lec # 17 &amp; 18</a:t>
            </a:r>
            <a:endParaRPr lang="en-US"/>
          </a:p>
        </p:txBody>
      </p:sp>
      <p:sp>
        <p:nvSpPr>
          <p:cNvPr id="6" name="Slide Number Placeholder 5"/>
          <p:cNvSpPr>
            <a:spLocks noGrp="1"/>
          </p:cNvSpPr>
          <p:nvPr>
            <p:ph type="sldNum" sz="quarter" idx="12"/>
          </p:nvPr>
        </p:nvSpPr>
        <p:spPr/>
        <p:txBody>
          <a:bodyPr/>
          <a:lstStyle/>
          <a:p>
            <a:fld id="{2CF9530A-8358-4B0D-9EB3-D7C29CC4CB4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1/01/2013</a:t>
            </a:r>
            <a:endParaRPr lang="en-US"/>
          </a:p>
        </p:txBody>
      </p:sp>
      <p:sp>
        <p:nvSpPr>
          <p:cNvPr id="5" name="Footer Placeholder 4"/>
          <p:cNvSpPr>
            <a:spLocks noGrp="1"/>
          </p:cNvSpPr>
          <p:nvPr>
            <p:ph type="ftr" sz="quarter" idx="11"/>
          </p:nvPr>
        </p:nvSpPr>
        <p:spPr/>
        <p:txBody>
          <a:bodyPr/>
          <a:lstStyle/>
          <a:p>
            <a:r>
              <a:rPr lang="en-US" smtClean="0"/>
              <a:t>lec # 17 &amp; 18</a:t>
            </a:r>
            <a:endParaRPr lang="en-US"/>
          </a:p>
        </p:txBody>
      </p:sp>
      <p:sp>
        <p:nvSpPr>
          <p:cNvPr id="6" name="Slide Number Placeholder 5"/>
          <p:cNvSpPr>
            <a:spLocks noGrp="1"/>
          </p:cNvSpPr>
          <p:nvPr>
            <p:ph type="sldNum" sz="quarter" idx="12"/>
          </p:nvPr>
        </p:nvSpPr>
        <p:spPr/>
        <p:txBody>
          <a:bodyPr/>
          <a:lstStyle/>
          <a:p>
            <a:fld id="{2CF9530A-8358-4B0D-9EB3-D7C29CC4CB4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1/01/2013</a:t>
            </a:r>
            <a:endParaRPr lang="en-US"/>
          </a:p>
        </p:txBody>
      </p:sp>
      <p:sp>
        <p:nvSpPr>
          <p:cNvPr id="5" name="Footer Placeholder 4"/>
          <p:cNvSpPr>
            <a:spLocks noGrp="1"/>
          </p:cNvSpPr>
          <p:nvPr>
            <p:ph type="ftr" sz="quarter" idx="11"/>
          </p:nvPr>
        </p:nvSpPr>
        <p:spPr/>
        <p:txBody>
          <a:bodyPr/>
          <a:lstStyle/>
          <a:p>
            <a:r>
              <a:rPr lang="en-US" smtClean="0"/>
              <a:t>lec # 17 &amp; 18</a:t>
            </a:r>
            <a:endParaRPr lang="en-US"/>
          </a:p>
        </p:txBody>
      </p:sp>
      <p:sp>
        <p:nvSpPr>
          <p:cNvPr id="6" name="Slide Number Placeholder 5"/>
          <p:cNvSpPr>
            <a:spLocks noGrp="1"/>
          </p:cNvSpPr>
          <p:nvPr>
            <p:ph type="sldNum" sz="quarter" idx="12"/>
          </p:nvPr>
        </p:nvSpPr>
        <p:spPr/>
        <p:txBody>
          <a:bodyPr/>
          <a:lstStyle/>
          <a:p>
            <a:fld id="{2CF9530A-8358-4B0D-9EB3-D7C29CC4CB4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1/01/2013</a:t>
            </a:r>
            <a:endParaRPr lang="en-US"/>
          </a:p>
        </p:txBody>
      </p:sp>
      <p:sp>
        <p:nvSpPr>
          <p:cNvPr id="5" name="Footer Placeholder 4"/>
          <p:cNvSpPr>
            <a:spLocks noGrp="1"/>
          </p:cNvSpPr>
          <p:nvPr>
            <p:ph type="ftr" sz="quarter" idx="11"/>
          </p:nvPr>
        </p:nvSpPr>
        <p:spPr/>
        <p:txBody>
          <a:bodyPr/>
          <a:lstStyle/>
          <a:p>
            <a:r>
              <a:rPr lang="en-US" smtClean="0"/>
              <a:t>lec # 17 &amp; 18</a:t>
            </a:r>
            <a:endParaRPr lang="en-US"/>
          </a:p>
        </p:txBody>
      </p:sp>
      <p:sp>
        <p:nvSpPr>
          <p:cNvPr id="6" name="Slide Number Placeholder 5"/>
          <p:cNvSpPr>
            <a:spLocks noGrp="1"/>
          </p:cNvSpPr>
          <p:nvPr>
            <p:ph type="sldNum" sz="quarter" idx="12"/>
          </p:nvPr>
        </p:nvSpPr>
        <p:spPr/>
        <p:txBody>
          <a:bodyPr/>
          <a:lstStyle/>
          <a:p>
            <a:fld id="{2CF9530A-8358-4B0D-9EB3-D7C29CC4CB4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1/01/2013</a:t>
            </a:r>
            <a:endParaRPr lang="en-US"/>
          </a:p>
        </p:txBody>
      </p:sp>
      <p:sp>
        <p:nvSpPr>
          <p:cNvPr id="6" name="Footer Placeholder 5"/>
          <p:cNvSpPr>
            <a:spLocks noGrp="1"/>
          </p:cNvSpPr>
          <p:nvPr>
            <p:ph type="ftr" sz="quarter" idx="11"/>
          </p:nvPr>
        </p:nvSpPr>
        <p:spPr/>
        <p:txBody>
          <a:bodyPr/>
          <a:lstStyle/>
          <a:p>
            <a:r>
              <a:rPr lang="en-US" smtClean="0"/>
              <a:t>lec # 17 &amp; 18</a:t>
            </a:r>
            <a:endParaRPr lang="en-US"/>
          </a:p>
        </p:txBody>
      </p:sp>
      <p:sp>
        <p:nvSpPr>
          <p:cNvPr id="7" name="Slide Number Placeholder 6"/>
          <p:cNvSpPr>
            <a:spLocks noGrp="1"/>
          </p:cNvSpPr>
          <p:nvPr>
            <p:ph type="sldNum" sz="quarter" idx="12"/>
          </p:nvPr>
        </p:nvSpPr>
        <p:spPr/>
        <p:txBody>
          <a:bodyPr/>
          <a:lstStyle/>
          <a:p>
            <a:fld id="{2CF9530A-8358-4B0D-9EB3-D7C29CC4CB4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1/01/2013</a:t>
            </a:r>
            <a:endParaRPr lang="en-US"/>
          </a:p>
        </p:txBody>
      </p:sp>
      <p:sp>
        <p:nvSpPr>
          <p:cNvPr id="8" name="Footer Placeholder 7"/>
          <p:cNvSpPr>
            <a:spLocks noGrp="1"/>
          </p:cNvSpPr>
          <p:nvPr>
            <p:ph type="ftr" sz="quarter" idx="11"/>
          </p:nvPr>
        </p:nvSpPr>
        <p:spPr/>
        <p:txBody>
          <a:bodyPr/>
          <a:lstStyle/>
          <a:p>
            <a:r>
              <a:rPr lang="en-US" smtClean="0"/>
              <a:t>lec # 17 &amp; 18</a:t>
            </a:r>
            <a:endParaRPr lang="en-US"/>
          </a:p>
        </p:txBody>
      </p:sp>
      <p:sp>
        <p:nvSpPr>
          <p:cNvPr id="9" name="Slide Number Placeholder 8"/>
          <p:cNvSpPr>
            <a:spLocks noGrp="1"/>
          </p:cNvSpPr>
          <p:nvPr>
            <p:ph type="sldNum" sz="quarter" idx="12"/>
          </p:nvPr>
        </p:nvSpPr>
        <p:spPr/>
        <p:txBody>
          <a:bodyPr/>
          <a:lstStyle/>
          <a:p>
            <a:fld id="{2CF9530A-8358-4B0D-9EB3-D7C29CC4CB4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1/01/2013</a:t>
            </a:r>
            <a:endParaRPr lang="en-US"/>
          </a:p>
        </p:txBody>
      </p:sp>
      <p:sp>
        <p:nvSpPr>
          <p:cNvPr id="4" name="Footer Placeholder 3"/>
          <p:cNvSpPr>
            <a:spLocks noGrp="1"/>
          </p:cNvSpPr>
          <p:nvPr>
            <p:ph type="ftr" sz="quarter" idx="11"/>
          </p:nvPr>
        </p:nvSpPr>
        <p:spPr/>
        <p:txBody>
          <a:bodyPr/>
          <a:lstStyle/>
          <a:p>
            <a:r>
              <a:rPr lang="en-US" smtClean="0"/>
              <a:t>lec # 17 &amp; 18</a:t>
            </a:r>
            <a:endParaRPr lang="en-US"/>
          </a:p>
        </p:txBody>
      </p:sp>
      <p:sp>
        <p:nvSpPr>
          <p:cNvPr id="5" name="Slide Number Placeholder 4"/>
          <p:cNvSpPr>
            <a:spLocks noGrp="1"/>
          </p:cNvSpPr>
          <p:nvPr>
            <p:ph type="sldNum" sz="quarter" idx="12"/>
          </p:nvPr>
        </p:nvSpPr>
        <p:spPr/>
        <p:txBody>
          <a:bodyPr/>
          <a:lstStyle/>
          <a:p>
            <a:fld id="{2CF9530A-8358-4B0D-9EB3-D7C29CC4CB4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1/01/2013</a:t>
            </a:r>
            <a:endParaRPr lang="en-US"/>
          </a:p>
        </p:txBody>
      </p:sp>
      <p:sp>
        <p:nvSpPr>
          <p:cNvPr id="3" name="Footer Placeholder 2"/>
          <p:cNvSpPr>
            <a:spLocks noGrp="1"/>
          </p:cNvSpPr>
          <p:nvPr>
            <p:ph type="ftr" sz="quarter" idx="11"/>
          </p:nvPr>
        </p:nvSpPr>
        <p:spPr/>
        <p:txBody>
          <a:bodyPr/>
          <a:lstStyle/>
          <a:p>
            <a:r>
              <a:rPr lang="en-US" smtClean="0"/>
              <a:t>lec # 17 &amp; 18</a:t>
            </a:r>
            <a:endParaRPr lang="en-US"/>
          </a:p>
        </p:txBody>
      </p:sp>
      <p:sp>
        <p:nvSpPr>
          <p:cNvPr id="4" name="Slide Number Placeholder 3"/>
          <p:cNvSpPr>
            <a:spLocks noGrp="1"/>
          </p:cNvSpPr>
          <p:nvPr>
            <p:ph type="sldNum" sz="quarter" idx="12"/>
          </p:nvPr>
        </p:nvSpPr>
        <p:spPr/>
        <p:txBody>
          <a:bodyPr/>
          <a:lstStyle/>
          <a:p>
            <a:fld id="{2CF9530A-8358-4B0D-9EB3-D7C29CC4CB4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1/01/2013</a:t>
            </a:r>
            <a:endParaRPr lang="en-US"/>
          </a:p>
        </p:txBody>
      </p:sp>
      <p:sp>
        <p:nvSpPr>
          <p:cNvPr id="6" name="Footer Placeholder 5"/>
          <p:cNvSpPr>
            <a:spLocks noGrp="1"/>
          </p:cNvSpPr>
          <p:nvPr>
            <p:ph type="ftr" sz="quarter" idx="11"/>
          </p:nvPr>
        </p:nvSpPr>
        <p:spPr/>
        <p:txBody>
          <a:bodyPr/>
          <a:lstStyle/>
          <a:p>
            <a:r>
              <a:rPr lang="en-US" smtClean="0"/>
              <a:t>lec # 17 &amp; 18</a:t>
            </a:r>
            <a:endParaRPr lang="en-US"/>
          </a:p>
        </p:txBody>
      </p:sp>
      <p:sp>
        <p:nvSpPr>
          <p:cNvPr id="7" name="Slide Number Placeholder 6"/>
          <p:cNvSpPr>
            <a:spLocks noGrp="1"/>
          </p:cNvSpPr>
          <p:nvPr>
            <p:ph type="sldNum" sz="quarter" idx="12"/>
          </p:nvPr>
        </p:nvSpPr>
        <p:spPr/>
        <p:txBody>
          <a:bodyPr/>
          <a:lstStyle/>
          <a:p>
            <a:fld id="{2CF9530A-8358-4B0D-9EB3-D7C29CC4CB4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1/01/2013</a:t>
            </a:r>
            <a:endParaRPr lang="en-US"/>
          </a:p>
        </p:txBody>
      </p:sp>
      <p:sp>
        <p:nvSpPr>
          <p:cNvPr id="6" name="Footer Placeholder 5"/>
          <p:cNvSpPr>
            <a:spLocks noGrp="1"/>
          </p:cNvSpPr>
          <p:nvPr>
            <p:ph type="ftr" sz="quarter" idx="11"/>
          </p:nvPr>
        </p:nvSpPr>
        <p:spPr/>
        <p:txBody>
          <a:bodyPr/>
          <a:lstStyle/>
          <a:p>
            <a:r>
              <a:rPr lang="en-US" smtClean="0"/>
              <a:t>lec # 17 &amp; 18</a:t>
            </a:r>
            <a:endParaRPr lang="en-US"/>
          </a:p>
        </p:txBody>
      </p:sp>
      <p:sp>
        <p:nvSpPr>
          <p:cNvPr id="7" name="Slide Number Placeholder 6"/>
          <p:cNvSpPr>
            <a:spLocks noGrp="1"/>
          </p:cNvSpPr>
          <p:nvPr>
            <p:ph type="sldNum" sz="quarter" idx="12"/>
          </p:nvPr>
        </p:nvSpPr>
        <p:spPr/>
        <p:txBody>
          <a:bodyPr/>
          <a:lstStyle/>
          <a:p>
            <a:fld id="{2CF9530A-8358-4B0D-9EB3-D7C29CC4CB4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1/01/2013</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lec # 17 &amp; 18</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F9530A-8358-4B0D-9EB3-D7C29CC4CB4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CELL FORMATION IN GROUP TECHNOLOGY</a:t>
            </a:r>
            <a:endParaRPr lang="en-US" b="1" dirty="0"/>
          </a:p>
        </p:txBody>
      </p:sp>
      <p:sp>
        <p:nvSpPr>
          <p:cNvPr id="3" name="Content Placeholder 2"/>
          <p:cNvSpPr>
            <a:spLocks noGrp="1"/>
          </p:cNvSpPr>
          <p:nvPr>
            <p:ph idx="1"/>
          </p:nvPr>
        </p:nvSpPr>
        <p:spPr>
          <a:xfrm>
            <a:off x="457200" y="1722437"/>
            <a:ext cx="8229600" cy="4525963"/>
          </a:xfrm>
        </p:spPr>
        <p:txBody>
          <a:bodyPr>
            <a:normAutofit fontScale="77500" lnSpcReduction="20000"/>
          </a:bodyPr>
          <a:lstStyle/>
          <a:p>
            <a:r>
              <a:rPr lang="en-US" dirty="0" smtClean="0"/>
              <a:t>There are numerous methods available for machine grouping in Group Technology (GT)</a:t>
            </a:r>
          </a:p>
          <a:p>
            <a:r>
              <a:rPr lang="en-US" dirty="0" smtClean="0"/>
              <a:t>Here we will discuss the simple method called as </a:t>
            </a:r>
            <a:r>
              <a:rPr lang="en-US" b="1" dirty="0" smtClean="0"/>
              <a:t>Tabular Method.</a:t>
            </a:r>
            <a:endParaRPr lang="en-US" dirty="0" smtClean="0"/>
          </a:p>
          <a:p>
            <a:r>
              <a:rPr lang="en-US" dirty="0" smtClean="0"/>
              <a:t>The method start with 0-1 table called the machine component matrix or incident matrix </a:t>
            </a:r>
          </a:p>
          <a:p>
            <a:r>
              <a:rPr lang="en-US" dirty="0" smtClean="0"/>
              <a:t>This table show the machine that each component (e.g., part or job) needs in production; </a:t>
            </a:r>
            <a:r>
              <a:rPr lang="en-US" b="1" dirty="0" smtClean="0"/>
              <a:t>1 </a:t>
            </a:r>
            <a:r>
              <a:rPr lang="en-US" dirty="0" smtClean="0"/>
              <a:t>indicating the use of machine &amp; </a:t>
            </a:r>
            <a:r>
              <a:rPr lang="en-US" b="1" dirty="0" smtClean="0"/>
              <a:t>0</a:t>
            </a:r>
            <a:r>
              <a:rPr lang="en-US" dirty="0" smtClean="0"/>
              <a:t> (or a blank) indicating the nonuse of the machine</a:t>
            </a:r>
          </a:p>
          <a:p>
            <a:r>
              <a:rPr lang="en-US" dirty="0" smtClean="0">
                <a:solidFill>
                  <a:srgbClr val="0070C0"/>
                </a:solidFill>
              </a:rPr>
              <a:t>The objective is to develop m/c cells that each component can (as for as possible) be fully processed in a single cell</a:t>
            </a:r>
            <a:endParaRPr lang="en-US" dirty="0">
              <a:solidFill>
                <a:srgbClr val="0070C0"/>
              </a:solidFill>
            </a:endParaRPr>
          </a:p>
        </p:txBody>
      </p:sp>
      <p:sp>
        <p:nvSpPr>
          <p:cNvPr id="4" name="Date Placeholder 3"/>
          <p:cNvSpPr>
            <a:spLocks noGrp="1"/>
          </p:cNvSpPr>
          <p:nvPr>
            <p:ph type="dt" sz="half" idx="10"/>
          </p:nvPr>
        </p:nvSpPr>
        <p:spPr/>
        <p:txBody>
          <a:bodyPr/>
          <a:lstStyle/>
          <a:p>
            <a:r>
              <a:rPr lang="en-US" smtClean="0"/>
              <a:t>1/01/2013</a:t>
            </a:r>
            <a:endParaRPr lang="en-US"/>
          </a:p>
        </p:txBody>
      </p:sp>
      <p:sp>
        <p:nvSpPr>
          <p:cNvPr id="5" name="Slide Number Placeholder 4"/>
          <p:cNvSpPr>
            <a:spLocks noGrp="1"/>
          </p:cNvSpPr>
          <p:nvPr>
            <p:ph type="sldNum" sz="quarter" idx="12"/>
          </p:nvPr>
        </p:nvSpPr>
        <p:spPr/>
        <p:txBody>
          <a:bodyPr/>
          <a:lstStyle/>
          <a:p>
            <a:fld id="{2CF9530A-8358-4B0D-9EB3-D7C29CC4CB40}" type="slidenum">
              <a:rPr lang="en-US" smtClean="0"/>
              <a:pPr/>
              <a:t>1</a:t>
            </a:fld>
            <a:endParaRPr lang="en-US"/>
          </a:p>
        </p:txBody>
      </p:sp>
      <p:sp>
        <p:nvSpPr>
          <p:cNvPr id="6" name="Footer Placeholder 5"/>
          <p:cNvSpPr>
            <a:spLocks noGrp="1"/>
          </p:cNvSpPr>
          <p:nvPr>
            <p:ph type="ftr" sz="quarter" idx="11"/>
          </p:nvPr>
        </p:nvSpPr>
        <p:spPr/>
        <p:txBody>
          <a:bodyPr/>
          <a:lstStyle/>
          <a:p>
            <a:r>
              <a:rPr lang="en-US" smtClean="0"/>
              <a:t>lec # 17 &amp; 18</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CELL FORMATION IN GROUP TECHNOLOGY</a:t>
            </a:r>
            <a:endParaRPr lang="en-US" dirty="0"/>
          </a:p>
        </p:txBody>
      </p:sp>
      <p:sp>
        <p:nvSpPr>
          <p:cNvPr id="3" name="Content Placeholder 2"/>
          <p:cNvSpPr>
            <a:spLocks noGrp="1"/>
          </p:cNvSpPr>
          <p:nvPr>
            <p:ph idx="1"/>
          </p:nvPr>
        </p:nvSpPr>
        <p:spPr/>
        <p:txBody>
          <a:bodyPr/>
          <a:lstStyle/>
          <a:p>
            <a:pPr>
              <a:buNone/>
            </a:pPr>
            <a:r>
              <a:rPr lang="en-US" b="1" dirty="0" smtClean="0"/>
              <a:t>TABULAR METHOD SOLUTION PROCEDURE:</a:t>
            </a:r>
          </a:p>
          <a:p>
            <a:pPr>
              <a:buNone/>
            </a:pPr>
            <a:r>
              <a:rPr lang="en-US" dirty="0" smtClean="0"/>
              <a:t>Procedure falls in two phases:</a:t>
            </a:r>
          </a:p>
          <a:p>
            <a:pPr>
              <a:buNone/>
            </a:pPr>
            <a:r>
              <a:rPr lang="en-US" b="1" dirty="0" smtClean="0"/>
              <a:t>In 1</a:t>
            </a:r>
            <a:r>
              <a:rPr lang="en-US" b="1" baseline="30000" dirty="0" smtClean="0"/>
              <a:t>st</a:t>
            </a:r>
            <a:r>
              <a:rPr lang="en-US" b="1" dirty="0" smtClean="0"/>
              <a:t> Phase:</a:t>
            </a:r>
            <a:r>
              <a:rPr lang="en-US" dirty="0" smtClean="0"/>
              <a:t> the machine is assigned to a group based on its affinity to all the machines that are presently in the group</a:t>
            </a:r>
          </a:p>
          <a:p>
            <a:pPr>
              <a:buNone/>
            </a:pPr>
            <a:r>
              <a:rPr lang="en-US" b="1" dirty="0" smtClean="0"/>
              <a:t>In 2</a:t>
            </a:r>
            <a:r>
              <a:rPr lang="en-US" b="1" baseline="30000" dirty="0" smtClean="0"/>
              <a:t>nd</a:t>
            </a:r>
            <a:r>
              <a:rPr lang="en-US" b="1" dirty="0" smtClean="0"/>
              <a:t> Phase:</a:t>
            </a:r>
            <a:r>
              <a:rPr lang="en-US" dirty="0" smtClean="0"/>
              <a:t> this phase distributes the jobs in the cells generated in the first phase</a:t>
            </a:r>
            <a:endParaRPr lang="en-US" dirty="0"/>
          </a:p>
        </p:txBody>
      </p:sp>
      <p:sp>
        <p:nvSpPr>
          <p:cNvPr id="4" name="Date Placeholder 3"/>
          <p:cNvSpPr>
            <a:spLocks noGrp="1"/>
          </p:cNvSpPr>
          <p:nvPr>
            <p:ph type="dt" sz="half" idx="10"/>
          </p:nvPr>
        </p:nvSpPr>
        <p:spPr/>
        <p:txBody>
          <a:bodyPr/>
          <a:lstStyle/>
          <a:p>
            <a:r>
              <a:rPr lang="en-US" smtClean="0"/>
              <a:t>1/01/2013</a:t>
            </a:r>
            <a:endParaRPr lang="en-US"/>
          </a:p>
        </p:txBody>
      </p:sp>
      <p:sp>
        <p:nvSpPr>
          <p:cNvPr id="5" name="Footer Placeholder 4"/>
          <p:cNvSpPr>
            <a:spLocks noGrp="1"/>
          </p:cNvSpPr>
          <p:nvPr>
            <p:ph type="ftr" sz="quarter" idx="11"/>
          </p:nvPr>
        </p:nvSpPr>
        <p:spPr/>
        <p:txBody>
          <a:bodyPr/>
          <a:lstStyle/>
          <a:p>
            <a:r>
              <a:rPr lang="en-US" smtClean="0"/>
              <a:t>lec # 17 &amp; 18</a:t>
            </a:r>
            <a:endParaRPr lang="en-US"/>
          </a:p>
        </p:txBody>
      </p:sp>
      <p:sp>
        <p:nvSpPr>
          <p:cNvPr id="6" name="Slide Number Placeholder 5"/>
          <p:cNvSpPr>
            <a:spLocks noGrp="1"/>
          </p:cNvSpPr>
          <p:nvPr>
            <p:ph type="sldNum" sz="quarter" idx="12"/>
          </p:nvPr>
        </p:nvSpPr>
        <p:spPr/>
        <p:txBody>
          <a:bodyPr/>
          <a:lstStyle/>
          <a:p>
            <a:fld id="{2CF9530A-8358-4B0D-9EB3-D7C29CC4CB4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TABULAR METHOD OF CELL FORMATION</a:t>
            </a:r>
            <a:endParaRPr lang="en-US" b="1" dirty="0"/>
          </a:p>
        </p:txBody>
      </p:sp>
      <p:sp>
        <p:nvSpPr>
          <p:cNvPr id="3" name="Content Placeholder 2"/>
          <p:cNvSpPr>
            <a:spLocks noGrp="1"/>
          </p:cNvSpPr>
          <p:nvPr>
            <p:ph idx="1"/>
          </p:nvPr>
        </p:nvSpPr>
        <p:spPr/>
        <p:txBody>
          <a:bodyPr>
            <a:normAutofit fontScale="85000" lnSpcReduction="20000"/>
          </a:bodyPr>
          <a:lstStyle/>
          <a:p>
            <a:pPr>
              <a:buNone/>
            </a:pPr>
            <a:r>
              <a:rPr lang="en-US" b="1" dirty="0" smtClean="0">
                <a:solidFill>
                  <a:srgbClr val="0070C0"/>
                </a:solidFill>
              </a:rPr>
              <a:t>PHASE 1: This phase of tabular method follows the steps given here</a:t>
            </a:r>
          </a:p>
          <a:p>
            <a:pPr>
              <a:buNone/>
            </a:pPr>
            <a:r>
              <a:rPr lang="en-US" b="1" dirty="0" smtClean="0"/>
              <a:t>Step 1.</a:t>
            </a:r>
            <a:r>
              <a:rPr lang="en-US" dirty="0" smtClean="0"/>
              <a:t> Develop a machine-to-machine relationship table. A machine-to-machine relationship table 5.2 indicates the number of jobs that are processed on both machines</a:t>
            </a:r>
          </a:p>
          <a:p>
            <a:pPr>
              <a:buNone/>
            </a:pPr>
            <a:r>
              <a:rPr lang="en-US" b="1" dirty="0" smtClean="0"/>
              <a:t>Step 2.</a:t>
            </a:r>
            <a:r>
              <a:rPr lang="en-US" dirty="0" smtClean="0"/>
              <a:t> Select the initial value of </a:t>
            </a:r>
            <a:r>
              <a:rPr lang="en-US" b="1" dirty="0" smtClean="0"/>
              <a:t>Relationship Counter (RC)</a:t>
            </a:r>
            <a:r>
              <a:rPr lang="en-US" dirty="0" smtClean="0"/>
              <a:t> , RC defines the value of relationship being used in the present calculation these values are taken from table 5.2. Pick the largest element in table 5.2 &amp; designate it as the present value of RC. The RC will change as we go through the iterative process</a:t>
            </a:r>
            <a:endParaRPr lang="en-US" b="1" dirty="0" smtClean="0"/>
          </a:p>
          <a:p>
            <a:pPr>
              <a:buNone/>
            </a:pPr>
            <a:endParaRPr lang="en-US" dirty="0"/>
          </a:p>
        </p:txBody>
      </p:sp>
      <p:sp>
        <p:nvSpPr>
          <p:cNvPr id="4" name="Date Placeholder 3"/>
          <p:cNvSpPr>
            <a:spLocks noGrp="1"/>
          </p:cNvSpPr>
          <p:nvPr>
            <p:ph type="dt" sz="half" idx="10"/>
          </p:nvPr>
        </p:nvSpPr>
        <p:spPr/>
        <p:txBody>
          <a:bodyPr/>
          <a:lstStyle/>
          <a:p>
            <a:r>
              <a:rPr lang="en-US" smtClean="0"/>
              <a:t>1/01/2013</a:t>
            </a:r>
            <a:endParaRPr lang="en-US"/>
          </a:p>
        </p:txBody>
      </p:sp>
      <p:sp>
        <p:nvSpPr>
          <p:cNvPr id="5" name="Footer Placeholder 4"/>
          <p:cNvSpPr>
            <a:spLocks noGrp="1"/>
          </p:cNvSpPr>
          <p:nvPr>
            <p:ph type="ftr" sz="quarter" idx="11"/>
          </p:nvPr>
        </p:nvSpPr>
        <p:spPr/>
        <p:txBody>
          <a:bodyPr/>
          <a:lstStyle/>
          <a:p>
            <a:r>
              <a:rPr lang="en-US" smtClean="0"/>
              <a:t>lec # 17 &amp; 18</a:t>
            </a:r>
            <a:endParaRPr lang="en-US"/>
          </a:p>
        </p:txBody>
      </p:sp>
      <p:sp>
        <p:nvSpPr>
          <p:cNvPr id="6" name="Slide Number Placeholder 5"/>
          <p:cNvSpPr>
            <a:spLocks noGrp="1"/>
          </p:cNvSpPr>
          <p:nvPr>
            <p:ph type="sldNum" sz="quarter" idx="12"/>
          </p:nvPr>
        </p:nvSpPr>
        <p:spPr/>
        <p:txBody>
          <a:bodyPr/>
          <a:lstStyle/>
          <a:p>
            <a:fld id="{2CF9530A-8358-4B0D-9EB3-D7C29CC4CB40}"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TABULAR METHOD OF CELL FORMATION </a:t>
            </a:r>
            <a:r>
              <a:rPr lang="en-US" sz="3100" b="1" dirty="0" smtClean="0"/>
              <a:t>(Cont..)</a:t>
            </a:r>
            <a:endParaRPr lang="en-US" dirty="0"/>
          </a:p>
        </p:txBody>
      </p:sp>
      <p:sp>
        <p:nvSpPr>
          <p:cNvPr id="3" name="Content Placeholder 2"/>
          <p:cNvSpPr>
            <a:spLocks noGrp="1"/>
          </p:cNvSpPr>
          <p:nvPr>
            <p:ph idx="1"/>
          </p:nvPr>
        </p:nvSpPr>
        <p:spPr/>
        <p:txBody>
          <a:bodyPr/>
          <a:lstStyle/>
          <a:p>
            <a:pPr>
              <a:buNone/>
            </a:pPr>
            <a:r>
              <a:rPr lang="en-US" b="1" dirty="0" smtClean="0"/>
              <a:t>Step 3.</a:t>
            </a:r>
            <a:r>
              <a:rPr lang="en-US" dirty="0" smtClean="0"/>
              <a:t> Define a value of minimum %age . A measure of effectiveness of joining a machine to  a group, such as 50% (P=0.5), is defined by analyzer at the beginning of the problem. It states the closeness an entering machine must have with all the existing machines within a group in order for entering machine to join that group. </a:t>
            </a:r>
            <a:endParaRPr lang="en-US" dirty="0"/>
          </a:p>
        </p:txBody>
      </p:sp>
      <p:sp>
        <p:nvSpPr>
          <p:cNvPr id="4" name="Date Placeholder 3"/>
          <p:cNvSpPr>
            <a:spLocks noGrp="1"/>
          </p:cNvSpPr>
          <p:nvPr>
            <p:ph type="dt" sz="half" idx="10"/>
          </p:nvPr>
        </p:nvSpPr>
        <p:spPr/>
        <p:txBody>
          <a:bodyPr/>
          <a:lstStyle/>
          <a:p>
            <a:r>
              <a:rPr lang="en-US" smtClean="0"/>
              <a:t>1/01/2013</a:t>
            </a:r>
            <a:endParaRPr lang="en-US"/>
          </a:p>
        </p:txBody>
      </p:sp>
      <p:sp>
        <p:nvSpPr>
          <p:cNvPr id="5" name="Footer Placeholder 4"/>
          <p:cNvSpPr>
            <a:spLocks noGrp="1"/>
          </p:cNvSpPr>
          <p:nvPr>
            <p:ph type="ftr" sz="quarter" idx="11"/>
          </p:nvPr>
        </p:nvSpPr>
        <p:spPr/>
        <p:txBody>
          <a:bodyPr/>
          <a:lstStyle/>
          <a:p>
            <a:r>
              <a:rPr lang="en-US" smtClean="0"/>
              <a:t>lec # 17 &amp; 18</a:t>
            </a:r>
            <a:endParaRPr lang="en-US"/>
          </a:p>
        </p:txBody>
      </p:sp>
      <p:sp>
        <p:nvSpPr>
          <p:cNvPr id="6" name="Slide Number Placeholder 5"/>
          <p:cNvSpPr>
            <a:spLocks noGrp="1"/>
          </p:cNvSpPr>
          <p:nvPr>
            <p:ph type="sldNum" sz="quarter" idx="12"/>
          </p:nvPr>
        </p:nvSpPr>
        <p:spPr/>
        <p:txBody>
          <a:bodyPr/>
          <a:lstStyle/>
          <a:p>
            <a:fld id="{2CF9530A-8358-4B0D-9EB3-D7C29CC4CB40}"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TABULAR METHOD OF CELL FORMATION </a:t>
            </a:r>
            <a:r>
              <a:rPr lang="en-US" sz="3100" b="1" dirty="0" smtClean="0"/>
              <a:t>(Cont..)</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b="1" dirty="0" smtClean="0"/>
              <a:t>Step 4</a:t>
            </a:r>
            <a:r>
              <a:rPr lang="en-US" dirty="0" smtClean="0"/>
              <a:t>. Starting with the first row in table 5.2, examine each row for an elemental value that equals RC. Note the machines in corresponding row and column</a:t>
            </a:r>
          </a:p>
          <a:p>
            <a:pPr>
              <a:buNone/>
            </a:pPr>
            <a:r>
              <a:rPr lang="en-US" b="1" dirty="0" smtClean="0"/>
              <a:t>Step 5.</a:t>
            </a:r>
            <a:r>
              <a:rPr lang="en-US" dirty="0" smtClean="0"/>
              <a:t> If the associated machines in the row &amp; column are not already in a group, then form a group consisting of these two machines &amp; go to step 7. If both m/</a:t>
            </a:r>
            <a:r>
              <a:rPr lang="en-US" dirty="0" err="1" smtClean="0"/>
              <a:t>cs</a:t>
            </a:r>
            <a:r>
              <a:rPr lang="en-US" dirty="0" smtClean="0"/>
              <a:t> are already assigned to same group ignore the observation &amp; go to step 7. If one of the machines in the pair is in a group &amp; the other one has not been assigned yet </a:t>
            </a:r>
            <a:r>
              <a:rPr lang="en-US" b="1" dirty="0" smtClean="0"/>
              <a:t>(this machine is called the Entering Machine),</a:t>
            </a:r>
            <a:r>
              <a:rPr lang="en-US" dirty="0" smtClean="0"/>
              <a:t> go to step 6a. If both machines are assigned, but to different groups, go to step 6b</a:t>
            </a:r>
            <a:endParaRPr lang="en-US" b="1" dirty="0"/>
          </a:p>
        </p:txBody>
      </p:sp>
      <p:sp>
        <p:nvSpPr>
          <p:cNvPr id="4" name="Date Placeholder 3"/>
          <p:cNvSpPr>
            <a:spLocks noGrp="1"/>
          </p:cNvSpPr>
          <p:nvPr>
            <p:ph type="dt" sz="half" idx="10"/>
          </p:nvPr>
        </p:nvSpPr>
        <p:spPr/>
        <p:txBody>
          <a:bodyPr/>
          <a:lstStyle/>
          <a:p>
            <a:r>
              <a:rPr lang="en-US" smtClean="0"/>
              <a:t>1/01/2013</a:t>
            </a:r>
            <a:endParaRPr lang="en-US"/>
          </a:p>
        </p:txBody>
      </p:sp>
      <p:sp>
        <p:nvSpPr>
          <p:cNvPr id="5" name="Footer Placeholder 4"/>
          <p:cNvSpPr>
            <a:spLocks noGrp="1"/>
          </p:cNvSpPr>
          <p:nvPr>
            <p:ph type="ftr" sz="quarter" idx="11"/>
          </p:nvPr>
        </p:nvSpPr>
        <p:spPr/>
        <p:txBody>
          <a:bodyPr/>
          <a:lstStyle/>
          <a:p>
            <a:r>
              <a:rPr lang="en-US" smtClean="0"/>
              <a:t>lec # 17 &amp; 18</a:t>
            </a:r>
            <a:endParaRPr lang="en-US"/>
          </a:p>
        </p:txBody>
      </p:sp>
      <p:sp>
        <p:nvSpPr>
          <p:cNvPr id="6" name="Slide Number Placeholder 5"/>
          <p:cNvSpPr>
            <a:spLocks noGrp="1"/>
          </p:cNvSpPr>
          <p:nvPr>
            <p:ph type="sldNum" sz="quarter" idx="12"/>
          </p:nvPr>
        </p:nvSpPr>
        <p:spPr/>
        <p:txBody>
          <a:bodyPr/>
          <a:lstStyle/>
          <a:p>
            <a:fld id="{2CF9530A-8358-4B0D-9EB3-D7C29CC4CB40}"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TABULAR METHOD OF CELL FORMATION </a:t>
            </a:r>
            <a:r>
              <a:rPr lang="en-US" sz="3100" b="1" dirty="0" smtClean="0"/>
              <a:t>(Cont..)</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b="1" dirty="0" smtClean="0"/>
              <a:t>Step 6a.</a:t>
            </a:r>
            <a:r>
              <a:rPr lang="en-US" dirty="0" smtClean="0"/>
              <a:t> Calculate the closeness ratio of the entering machine with each group that have already been formed. Closeness Ratio (CR) is defined as </a:t>
            </a:r>
            <a:r>
              <a:rPr lang="en-US" b="1" dirty="0" smtClean="0"/>
              <a:t>the ratio of the total of all relationships the entering machine has with the machines that are currently in a group  to the total number of machines that are presently assigned to that group</a:t>
            </a:r>
          </a:p>
          <a:p>
            <a:pPr>
              <a:buNone/>
            </a:pPr>
            <a:r>
              <a:rPr lang="en-US" dirty="0" smtClean="0"/>
              <a:t>	Entering machine is placed in a group that has the maximum closeness ratio (MCR), as long as this maximum is greater than or equal to the minimum threshold value (MTV), </a:t>
            </a:r>
            <a:r>
              <a:rPr lang="en-US" dirty="0" err="1" smtClean="0"/>
              <a:t>i.e</a:t>
            </a:r>
            <a:r>
              <a:rPr lang="en-US" dirty="0" smtClean="0"/>
              <a:t> MTV =</a:t>
            </a:r>
            <a:r>
              <a:rPr lang="en-US" dirty="0" err="1" smtClean="0"/>
              <a:t>Px</a:t>
            </a:r>
            <a:r>
              <a:rPr lang="en-US" dirty="0" smtClean="0"/>
              <a:t> RC. </a:t>
            </a:r>
          </a:p>
          <a:p>
            <a:pPr>
              <a:buNone/>
            </a:pPr>
            <a:r>
              <a:rPr lang="en-US" dirty="0" smtClean="0"/>
              <a:t>	If the value of value of MCR is less than MTV, then a new group is formed  consisting of two machines noted in step 4. which have relationship value that equals the present value of RC. Go to step 7</a:t>
            </a:r>
            <a:endParaRPr lang="en-US" dirty="0"/>
          </a:p>
        </p:txBody>
      </p:sp>
      <p:sp>
        <p:nvSpPr>
          <p:cNvPr id="4" name="Date Placeholder 3"/>
          <p:cNvSpPr>
            <a:spLocks noGrp="1"/>
          </p:cNvSpPr>
          <p:nvPr>
            <p:ph type="dt" sz="half" idx="10"/>
          </p:nvPr>
        </p:nvSpPr>
        <p:spPr/>
        <p:txBody>
          <a:bodyPr/>
          <a:lstStyle/>
          <a:p>
            <a:r>
              <a:rPr lang="en-US" smtClean="0"/>
              <a:t>1/01/2013</a:t>
            </a:r>
            <a:endParaRPr lang="en-US"/>
          </a:p>
        </p:txBody>
      </p:sp>
      <p:sp>
        <p:nvSpPr>
          <p:cNvPr id="5" name="Footer Placeholder 4"/>
          <p:cNvSpPr>
            <a:spLocks noGrp="1"/>
          </p:cNvSpPr>
          <p:nvPr>
            <p:ph type="ftr" sz="quarter" idx="11"/>
          </p:nvPr>
        </p:nvSpPr>
        <p:spPr/>
        <p:txBody>
          <a:bodyPr/>
          <a:lstStyle/>
          <a:p>
            <a:r>
              <a:rPr lang="en-US" smtClean="0"/>
              <a:t>lec # 17 &amp; 18</a:t>
            </a:r>
            <a:endParaRPr lang="en-US"/>
          </a:p>
        </p:txBody>
      </p:sp>
      <p:sp>
        <p:nvSpPr>
          <p:cNvPr id="6" name="Slide Number Placeholder 5"/>
          <p:cNvSpPr>
            <a:spLocks noGrp="1"/>
          </p:cNvSpPr>
          <p:nvPr>
            <p:ph type="sldNum" sz="quarter" idx="12"/>
          </p:nvPr>
        </p:nvSpPr>
        <p:spPr/>
        <p:txBody>
          <a:bodyPr/>
          <a:lstStyle/>
          <a:p>
            <a:fld id="{2CF9530A-8358-4B0D-9EB3-D7C29CC4CB40}"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TABULAR METHOD OF CELL FORMATION </a:t>
            </a:r>
            <a:r>
              <a:rPr lang="en-US" sz="3100" b="1" dirty="0" smtClean="0"/>
              <a:t>(Cont..)</a:t>
            </a:r>
            <a:endParaRPr lang="en-US" dirty="0"/>
          </a:p>
        </p:txBody>
      </p:sp>
      <p:sp>
        <p:nvSpPr>
          <p:cNvPr id="3" name="Content Placeholder 2"/>
          <p:cNvSpPr>
            <a:spLocks noGrp="1"/>
          </p:cNvSpPr>
          <p:nvPr>
            <p:ph idx="1"/>
          </p:nvPr>
        </p:nvSpPr>
        <p:spPr/>
        <p:txBody>
          <a:bodyPr/>
          <a:lstStyle/>
          <a:p>
            <a:pPr>
              <a:buNone/>
            </a:pPr>
            <a:r>
              <a:rPr lang="en-US" b="1" dirty="0" smtClean="0"/>
              <a:t>Step 6b.</a:t>
            </a:r>
            <a:r>
              <a:rPr lang="en-US" dirty="0" smtClean="0"/>
              <a:t> Duplication of one or more machine is suggested . There are two possible alternatives &amp; they are checked subsequently b/c of cost considerations. First alternative is to add one additional machine of either type &amp; place it in appropriate cell; the  2</a:t>
            </a:r>
            <a:r>
              <a:rPr lang="en-US" baseline="30000" dirty="0" smtClean="0"/>
              <a:t>nd</a:t>
            </a:r>
            <a:r>
              <a:rPr lang="en-US" dirty="0" smtClean="0"/>
              <a:t> alternative is to add two additional m/</a:t>
            </a:r>
            <a:r>
              <a:rPr lang="en-US" dirty="0" err="1" smtClean="0"/>
              <a:t>cs</a:t>
            </a:r>
            <a:r>
              <a:rPr lang="en-US" dirty="0" smtClean="0"/>
              <a:t>, one of each type, &amp;  form a new group or place the appropriate one in each of existing groups</a:t>
            </a:r>
            <a:endParaRPr lang="en-US" dirty="0"/>
          </a:p>
        </p:txBody>
      </p:sp>
      <p:sp>
        <p:nvSpPr>
          <p:cNvPr id="4" name="Date Placeholder 3"/>
          <p:cNvSpPr>
            <a:spLocks noGrp="1"/>
          </p:cNvSpPr>
          <p:nvPr>
            <p:ph type="dt" sz="half" idx="10"/>
          </p:nvPr>
        </p:nvSpPr>
        <p:spPr/>
        <p:txBody>
          <a:bodyPr/>
          <a:lstStyle/>
          <a:p>
            <a:r>
              <a:rPr lang="en-US" smtClean="0"/>
              <a:t>1/01/2013</a:t>
            </a:r>
            <a:endParaRPr lang="en-US"/>
          </a:p>
        </p:txBody>
      </p:sp>
      <p:sp>
        <p:nvSpPr>
          <p:cNvPr id="5" name="Footer Placeholder 4"/>
          <p:cNvSpPr>
            <a:spLocks noGrp="1"/>
          </p:cNvSpPr>
          <p:nvPr>
            <p:ph type="ftr" sz="quarter" idx="11"/>
          </p:nvPr>
        </p:nvSpPr>
        <p:spPr/>
        <p:txBody>
          <a:bodyPr/>
          <a:lstStyle/>
          <a:p>
            <a:r>
              <a:rPr lang="en-US" smtClean="0"/>
              <a:t>lec # 17 &amp; 18</a:t>
            </a:r>
            <a:endParaRPr lang="en-US"/>
          </a:p>
        </p:txBody>
      </p:sp>
      <p:sp>
        <p:nvSpPr>
          <p:cNvPr id="6" name="Slide Number Placeholder 5"/>
          <p:cNvSpPr>
            <a:spLocks noGrp="1"/>
          </p:cNvSpPr>
          <p:nvPr>
            <p:ph type="sldNum" sz="quarter" idx="12"/>
          </p:nvPr>
        </p:nvSpPr>
        <p:spPr/>
        <p:txBody>
          <a:bodyPr/>
          <a:lstStyle/>
          <a:p>
            <a:fld id="{2CF9530A-8358-4B0D-9EB3-D7C29CC4CB40}"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TABULAR METHOD OF CELL FORMATION </a:t>
            </a:r>
            <a:r>
              <a:rPr lang="en-US" sz="3100" b="1" dirty="0" smtClean="0"/>
              <a:t>(Cont..)</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b="1" dirty="0" smtClean="0"/>
              <a:t>Step 7: </a:t>
            </a:r>
            <a:r>
              <a:rPr lang="en-US" dirty="0" smtClean="0"/>
              <a:t>Continue the check of machine-to-machine table with the present value of RC proceeding sequentially in rows. If an element is found that is equal to present value of RC, go to step 5. If no such element is found, go to step 8.</a:t>
            </a:r>
          </a:p>
          <a:p>
            <a:pPr>
              <a:buNone/>
            </a:pPr>
            <a:r>
              <a:rPr lang="en-US" b="1" dirty="0" smtClean="0"/>
              <a:t>Step 8:</a:t>
            </a:r>
            <a:r>
              <a:rPr lang="en-US" dirty="0" smtClean="0"/>
              <a:t> Check to see if all the positive values of RC greater than 0 are checked. If they are, go to step 9; other wise, reduce the value of RC to the next value in its descending order of magnitude &amp; return to step 5. An other termination rule is to stop when all the machines are assigned to at least one group. This stopping rule keeps machine duplications to a minimum</a:t>
            </a:r>
            <a:endParaRPr lang="en-US" dirty="0"/>
          </a:p>
        </p:txBody>
      </p:sp>
      <p:sp>
        <p:nvSpPr>
          <p:cNvPr id="4" name="Date Placeholder 3"/>
          <p:cNvSpPr>
            <a:spLocks noGrp="1"/>
          </p:cNvSpPr>
          <p:nvPr>
            <p:ph type="dt" sz="half" idx="10"/>
          </p:nvPr>
        </p:nvSpPr>
        <p:spPr/>
        <p:txBody>
          <a:bodyPr/>
          <a:lstStyle/>
          <a:p>
            <a:r>
              <a:rPr lang="en-US" smtClean="0"/>
              <a:t>1/01/2013</a:t>
            </a:r>
            <a:endParaRPr lang="en-US"/>
          </a:p>
        </p:txBody>
      </p:sp>
      <p:sp>
        <p:nvSpPr>
          <p:cNvPr id="5" name="Footer Placeholder 4"/>
          <p:cNvSpPr>
            <a:spLocks noGrp="1"/>
          </p:cNvSpPr>
          <p:nvPr>
            <p:ph type="ftr" sz="quarter" idx="11"/>
          </p:nvPr>
        </p:nvSpPr>
        <p:spPr/>
        <p:txBody>
          <a:bodyPr/>
          <a:lstStyle/>
          <a:p>
            <a:r>
              <a:rPr lang="en-US" smtClean="0"/>
              <a:t>lec # 17 &amp; 18</a:t>
            </a:r>
            <a:endParaRPr lang="en-US"/>
          </a:p>
        </p:txBody>
      </p:sp>
      <p:sp>
        <p:nvSpPr>
          <p:cNvPr id="6" name="Slide Number Placeholder 5"/>
          <p:cNvSpPr>
            <a:spLocks noGrp="1"/>
          </p:cNvSpPr>
          <p:nvPr>
            <p:ph type="sldNum" sz="quarter" idx="12"/>
          </p:nvPr>
        </p:nvSpPr>
        <p:spPr/>
        <p:txBody>
          <a:bodyPr/>
          <a:lstStyle/>
          <a:p>
            <a:fld id="{2CF9530A-8358-4B0D-9EB3-D7C29CC4CB40}"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TABULAR METHOD OF CELL FORMATION </a:t>
            </a:r>
            <a:r>
              <a:rPr lang="en-US" sz="3100" b="1" dirty="0" smtClean="0"/>
              <a:t>(Cont..)</a:t>
            </a:r>
            <a:endParaRPr lang="en-US" dirty="0"/>
          </a:p>
        </p:txBody>
      </p:sp>
      <p:sp>
        <p:nvSpPr>
          <p:cNvPr id="3" name="Content Placeholder 2"/>
          <p:cNvSpPr>
            <a:spLocks noGrp="1"/>
          </p:cNvSpPr>
          <p:nvPr>
            <p:ph idx="1"/>
          </p:nvPr>
        </p:nvSpPr>
        <p:spPr/>
        <p:txBody>
          <a:bodyPr/>
          <a:lstStyle/>
          <a:p>
            <a:pPr>
              <a:buNone/>
            </a:pPr>
            <a:r>
              <a:rPr lang="en-US" b="1" dirty="0" smtClean="0"/>
              <a:t>Step 9.</a:t>
            </a:r>
            <a:r>
              <a:rPr lang="en-US" dirty="0" smtClean="0"/>
              <a:t> This step involve group consolidation. Compare the groups formulated so far. If one group-say, G1-contains machine such that it is a subset of another group, then eliminate G1 from any </a:t>
            </a:r>
            <a:r>
              <a:rPr lang="en-US" smtClean="0"/>
              <a:t>further considerations.</a:t>
            </a:r>
            <a:endParaRPr lang="en-US" dirty="0"/>
          </a:p>
        </p:txBody>
      </p:sp>
      <p:sp>
        <p:nvSpPr>
          <p:cNvPr id="4" name="Date Placeholder 3"/>
          <p:cNvSpPr>
            <a:spLocks noGrp="1"/>
          </p:cNvSpPr>
          <p:nvPr>
            <p:ph type="dt" sz="half" idx="10"/>
          </p:nvPr>
        </p:nvSpPr>
        <p:spPr/>
        <p:txBody>
          <a:bodyPr/>
          <a:lstStyle/>
          <a:p>
            <a:r>
              <a:rPr lang="en-US" smtClean="0"/>
              <a:t>1/01/2013</a:t>
            </a:r>
            <a:endParaRPr lang="en-US"/>
          </a:p>
        </p:txBody>
      </p:sp>
      <p:sp>
        <p:nvSpPr>
          <p:cNvPr id="5" name="Footer Placeholder 4"/>
          <p:cNvSpPr>
            <a:spLocks noGrp="1"/>
          </p:cNvSpPr>
          <p:nvPr>
            <p:ph type="ftr" sz="quarter" idx="11"/>
          </p:nvPr>
        </p:nvSpPr>
        <p:spPr/>
        <p:txBody>
          <a:bodyPr/>
          <a:lstStyle/>
          <a:p>
            <a:r>
              <a:rPr lang="en-US" smtClean="0"/>
              <a:t>lec # 17 &amp; 18</a:t>
            </a:r>
            <a:endParaRPr lang="en-US"/>
          </a:p>
        </p:txBody>
      </p:sp>
      <p:sp>
        <p:nvSpPr>
          <p:cNvPr id="6" name="Slide Number Placeholder 5"/>
          <p:cNvSpPr>
            <a:spLocks noGrp="1"/>
          </p:cNvSpPr>
          <p:nvPr>
            <p:ph type="sldNum" sz="quarter" idx="12"/>
          </p:nvPr>
        </p:nvSpPr>
        <p:spPr/>
        <p:txBody>
          <a:bodyPr/>
          <a:lstStyle/>
          <a:p>
            <a:fld id="{2CF9530A-8358-4B0D-9EB3-D7C29CC4CB40}"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201</TotalTime>
  <Words>890</Words>
  <Application>Microsoft Office PowerPoint</Application>
  <PresentationFormat>On-screen Show (4:3)</PresentationFormat>
  <Paragraphs>58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CELL FORMATION IN GROUP TECHNOLOGY</vt:lpstr>
      <vt:lpstr>CELL FORMATION IN GROUP TECHNOLOGY</vt:lpstr>
      <vt:lpstr>TABULAR METHOD OF CELL FORMATION</vt:lpstr>
      <vt:lpstr>TABULAR METHOD OF CELL FORMATION (Cont..)</vt:lpstr>
      <vt:lpstr>TABULAR METHOD OF CELL FORMATION (Cont..)</vt:lpstr>
      <vt:lpstr>TABULAR METHOD OF CELL FORMATION (Cont..)</vt:lpstr>
      <vt:lpstr>TABULAR METHOD OF CELL FORMATION (Cont..)</vt:lpstr>
      <vt:lpstr>TABULAR METHOD OF CELL FORMATION (Cont..)</vt:lpstr>
      <vt:lpstr>TABULAR METHOD OF CELL FORMATION (Cont..)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CELL FORMATION IN GROUP TECHNOLOGY</dc:title>
  <dc:creator>Engr. Gh. Sarwar</dc:creator>
  <cp:lastModifiedBy>Sarwar</cp:lastModifiedBy>
  <cp:revision>28</cp:revision>
  <dcterms:created xsi:type="dcterms:W3CDTF">2011-04-10T19:00:59Z</dcterms:created>
  <dcterms:modified xsi:type="dcterms:W3CDTF">2013-03-31T17:52:15Z</dcterms:modified>
</cp:coreProperties>
</file>