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A2646-9A5D-4A6A-9339-9864D10B7DD3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06E55-DAB9-42E0-A161-961ED44B5D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D9538-638B-48B4-BEBC-3469D78755A3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A9052-F180-454D-9772-F3F40F27C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A9052-F180-454D-9772-F3F40F27CBD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5 &amp;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EFED-884D-46FC-BCD0-7629AF8A3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5 &amp;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EFED-884D-46FC-BCD0-7629AF8A3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5 &amp;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EFED-884D-46FC-BCD0-7629AF8A3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5 &amp;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EFED-884D-46FC-BCD0-7629AF8A3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5 &amp;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EFED-884D-46FC-BCD0-7629AF8A3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5 &amp;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EFED-884D-46FC-BCD0-7629AF8A3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18/03/2013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5 &amp; 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EFED-884D-46FC-BCD0-7629AF8A3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18/03/2013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5 &amp;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EFED-884D-46FC-BCD0-7629AF8A3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18/03/2013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5 &amp;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EFED-884D-46FC-BCD0-7629AF8A3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5 &amp;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EFED-884D-46FC-BCD0-7629AF8A3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5 &amp;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EFED-884D-46FC-BCD0-7629AF8A3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18/03/2013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Lec # 5 &amp;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0EFED-884D-46FC-BCD0-7629AF8A3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PRODUCTION SYSTEMS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Terminology Concept: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Production:</a:t>
            </a:r>
          </a:p>
          <a:p>
            <a:pPr marL="914400" lvl="1" indent="-5143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It refers to rate of production in terms of machine, labor, material, or any other effective basis</a:t>
            </a:r>
          </a:p>
          <a:p>
            <a:pPr marL="914400" lvl="1" indent="-514350"/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act or process of producing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Performance:</a:t>
            </a:r>
          </a:p>
          <a:p>
            <a:pPr marL="914400" lvl="1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= Actual achievement in effective work done x 100/</a:t>
            </a:r>
          </a:p>
          <a:p>
            <a:pPr marL="914400" lvl="1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ideal or basic standard  target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achievment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14400" lvl="1" indent="-514350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18/03/2013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EFED-884D-46FC-BCD0-7629AF8A32F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5 &amp; 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PRODUCTION SYSTEMS CLASSIFICATION: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 startAt="4"/>
            </a:pPr>
            <a:r>
              <a:rPr lang="en-US" b="1" dirty="0" smtClean="0"/>
              <a:t>Mass Production: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 is used for high volume &amp; single (minimum) variety production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 </a:t>
            </a:r>
            <a:r>
              <a:rPr lang="en-US" sz="2400" dirty="0" err="1" smtClean="0"/>
              <a:t>Eqpts</a:t>
            </a:r>
            <a:r>
              <a:rPr lang="en-US" sz="2400" dirty="0" smtClean="0"/>
              <a:t> used are very specialized &amp; fast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 Investment in special tools, jigs &amp; fixtures is very large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 The work content are broken down into many small groups &amp; over all labor skills required are minimized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 Productivity is very high &amp; is achieved to great extent by automation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 Output rate is controlled by the design of Lines (Stations) &amp; / or the manpower assigned to these stations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 The periodic review of inventory may suggest changes in output rate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5 &amp;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EFED-884D-46FC-BCD0-7629AF8A32F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PRODUCTION SYSTEMS CLASSIFICATION: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 startAt="4"/>
            </a:pPr>
            <a:r>
              <a:rPr lang="en-US" sz="4200" b="1" dirty="0" smtClean="0"/>
              <a:t>Mass Production: </a:t>
            </a:r>
            <a:r>
              <a:rPr lang="en-US" sz="3800" b="1" dirty="0" smtClean="0"/>
              <a:t>(cont..)</a:t>
            </a:r>
          </a:p>
          <a:p>
            <a:pPr marL="514350" indent="-514350">
              <a:buAutoNum type="arabicPeriod" startAt="8"/>
            </a:pPr>
            <a:r>
              <a:rPr lang="en-US" dirty="0" smtClean="0"/>
              <a:t>It further classifies into:</a:t>
            </a:r>
          </a:p>
          <a:p>
            <a:pPr marL="914400" lvl="1" indent="-514350">
              <a:buNone/>
            </a:pPr>
            <a:r>
              <a:rPr lang="en-US" b="1" dirty="0" smtClean="0"/>
              <a:t>a.	Assembly Line Mass Production System:</a:t>
            </a:r>
            <a:endParaRPr lang="en-US" sz="2400" b="1" dirty="0" smtClean="0"/>
          </a:p>
          <a:p>
            <a:pPr marL="914400" lvl="1" indent="-514350">
              <a:buFontTx/>
              <a:buChar char="-"/>
            </a:pPr>
            <a:r>
              <a:rPr lang="en-US" sz="2400" dirty="0" smtClean="0"/>
              <a:t>It used to produce a discrete product</a:t>
            </a:r>
          </a:p>
          <a:p>
            <a:pPr marL="914400" lvl="1" indent="-514350">
              <a:buFontTx/>
              <a:buChar char="-"/>
            </a:pPr>
            <a:r>
              <a:rPr lang="en-US" sz="2400" dirty="0" smtClean="0"/>
              <a:t>Typically, partial subassemblies are moved from one workstation to the next in sequence by a fast moving material handling system (</a:t>
            </a:r>
            <a:r>
              <a:rPr lang="en-US" sz="2400" dirty="0" err="1" smtClean="0"/>
              <a:t>eg</a:t>
            </a:r>
            <a:r>
              <a:rPr lang="en-US" sz="2400" dirty="0" smtClean="0"/>
              <a:t>. Conveyer belts) past each station, advancing the product to its final assembly</a:t>
            </a:r>
          </a:p>
          <a:p>
            <a:pPr marL="914400" lvl="1" indent="-514350">
              <a:buFontTx/>
              <a:buChar char="-"/>
            </a:pPr>
            <a:r>
              <a:rPr lang="en-US" sz="2400" dirty="0" smtClean="0"/>
              <a:t> Travel of assembly within the station is continuous or intermittent depending on nature of job to be performed</a:t>
            </a:r>
          </a:p>
          <a:p>
            <a:pPr marL="914400" lvl="1" indent="-514350">
              <a:buFontTx/>
              <a:buChar char="-"/>
            </a:pPr>
            <a:r>
              <a:rPr lang="en-US" sz="2400" dirty="0" smtClean="0"/>
              <a:t>The total work for a job is distributed among the work stations that form the assembly line such that complete their assigned tasks in approximately the same time (also called cycle time)</a:t>
            </a:r>
          </a:p>
          <a:p>
            <a:pPr marL="914400" lvl="1" indent="-514350">
              <a:buFontTx/>
              <a:buChar char="-"/>
            </a:pPr>
            <a:r>
              <a:rPr lang="en-US" sz="2400" dirty="0" err="1" smtClean="0"/>
              <a:t>Eg</a:t>
            </a:r>
            <a:r>
              <a:rPr lang="en-US" sz="2400" dirty="0" smtClean="0"/>
              <a:t>: Automobile manufacture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5 &amp;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EFED-884D-46FC-BCD0-7629AF8A32F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PRODUCTION SYSTEMS CLASSIFICATION: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b="1" dirty="0" smtClean="0"/>
              <a:t>4. Mass Production: </a:t>
            </a:r>
            <a:r>
              <a:rPr lang="en-US" sz="2000" b="1" dirty="0" smtClean="0"/>
              <a:t>(cont..)</a:t>
            </a:r>
            <a:endParaRPr lang="en-US" sz="2400" b="1" dirty="0" smtClean="0"/>
          </a:p>
          <a:p>
            <a:pPr marL="514350" indent="-514350">
              <a:buAutoNum type="arabicPeriod" startAt="8"/>
            </a:pPr>
            <a:r>
              <a:rPr lang="en-US" dirty="0" smtClean="0"/>
              <a:t>It further classifies into:</a:t>
            </a:r>
          </a:p>
          <a:p>
            <a:pPr marL="914400" lvl="1" indent="-514350">
              <a:buNone/>
            </a:pPr>
            <a:r>
              <a:rPr lang="en-US" b="1" dirty="0" smtClean="0"/>
              <a:t>b.	Flow Line Mass Production System:</a:t>
            </a:r>
          </a:p>
          <a:p>
            <a:pPr marL="914400" lvl="1" indent="-514350">
              <a:buNone/>
            </a:pPr>
            <a:r>
              <a:rPr lang="en-US" sz="2000" dirty="0" smtClean="0"/>
              <a:t>-	</a:t>
            </a:r>
            <a:r>
              <a:rPr lang="en-US" sz="2400" dirty="0" smtClean="0"/>
              <a:t>Is used to describe a continuous production process, such that of chemicals, liquids &amp; gaseous products, &amp; paper as well as die operation such as wire mfg.</a:t>
            </a: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5 &amp;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EFED-884D-46FC-BCD0-7629AF8A32F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PRODUCTION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Terminology Concept: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(Cont..)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 startAt="3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Productivity:</a:t>
            </a:r>
          </a:p>
          <a:p>
            <a:pPr marL="514350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Out/Input</a:t>
            </a:r>
          </a:p>
          <a:p>
            <a:pPr marL="514350" indent="-514350">
              <a:buAutoNum type="arabicPeriod" startAt="4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System:</a:t>
            </a:r>
          </a:p>
          <a:p>
            <a:pPr marL="514350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A group of interrelated parts or elements   </a:t>
            </a:r>
          </a:p>
          <a:p>
            <a:pPr marL="514350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designed to achieve a particular goal or,</a:t>
            </a:r>
          </a:p>
          <a:p>
            <a:pPr marL="514350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A group of units so combined as to form a   </a:t>
            </a:r>
          </a:p>
          <a:p>
            <a:pPr marL="514350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whole &amp; to operate in unison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5 &amp;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EFED-884D-46FC-BCD0-7629AF8A32F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PRODUCTION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4600" b="1" dirty="0" smtClean="0">
                <a:latin typeface="Times New Roman" pitchFamily="18" charset="0"/>
                <a:cs typeface="Times New Roman" pitchFamily="18" charset="0"/>
              </a:rPr>
              <a:t>Terminology Concept: </a:t>
            </a:r>
            <a:r>
              <a:rPr lang="en-US" sz="4100" b="1" dirty="0" smtClean="0">
                <a:latin typeface="Times New Roman" pitchFamily="18" charset="0"/>
                <a:cs typeface="Times New Roman" pitchFamily="18" charset="0"/>
              </a:rPr>
              <a:t>(cont..)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 startAt="5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Design:</a:t>
            </a:r>
          </a:p>
          <a:p>
            <a:pPr marL="514350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- It is an activity to convert the resources into </a:t>
            </a:r>
          </a:p>
          <a:p>
            <a:pPr marL="514350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systems economically to meet the human needs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- To conceive and plan out in mind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To devise for a specific function or end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To make a pattern or sketch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6. System  Design: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refers to the design of a collection of components through the conceptual modeling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5 &amp;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EFED-884D-46FC-BCD0-7629AF8A32F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PRODUCTION SYSTEMS CLASSIFICATION: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Classification is made according to the arrangement of machines &amp; departments within the mfg plants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5 &amp;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EFED-884D-46FC-BCD0-7629AF8A32F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PRODUCTION SYSTEMS CLASSIFICATION:</a:t>
            </a:r>
            <a:endParaRPr lang="en-US" sz="4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495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066800"/>
                <a:gridCol w="1143000"/>
                <a:gridCol w="1524000"/>
                <a:gridCol w="121920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Job Shop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Repetitive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Continuous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 Speed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 fast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Labor</a:t>
                      </a:r>
                      <a:r>
                        <a:rPr lang="en-US" baseline="0" dirty="0" smtClean="0"/>
                        <a:t> content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</a:t>
                      </a:r>
                      <a:r>
                        <a:rPr lang="en-US" baseline="0" dirty="0" smtClean="0"/>
                        <a:t> 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Labor</a:t>
                      </a:r>
                      <a:r>
                        <a:rPr lang="en-US" baseline="0" dirty="0" smtClean="0"/>
                        <a:t> skill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Order</a:t>
                      </a:r>
                      <a:r>
                        <a:rPr lang="en-US" baseline="0" dirty="0" smtClean="0"/>
                        <a:t> Quantity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 small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 High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Unit</a:t>
                      </a:r>
                      <a:r>
                        <a:rPr lang="en-US" baseline="0" dirty="0" smtClean="0"/>
                        <a:t> Quantity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 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Large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</a:t>
                      </a:r>
                      <a:r>
                        <a:rPr lang="en-US" baseline="0" dirty="0" smtClean="0"/>
                        <a:t> 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Routing Variations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 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Very</a:t>
                      </a:r>
                      <a:r>
                        <a:rPr lang="en-US" baseline="0" dirty="0" smtClean="0"/>
                        <a:t> low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r>
                        <a:rPr lang="en-US" baseline="0" dirty="0" smtClean="0"/>
                        <a:t> Options/Product Variety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</a:t>
                      </a:r>
                      <a:r>
                        <a:rPr lang="en-US" baseline="0" dirty="0" smtClean="0"/>
                        <a:t> 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Very</a:t>
                      </a:r>
                      <a:r>
                        <a:rPr lang="en-US" baseline="0" dirty="0" smtClean="0"/>
                        <a:t> low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Design 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 Large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Large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 Small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5 &amp;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EFED-884D-46FC-BCD0-7629AF8A32F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PRODUCTION SYSTEMS CLASSIFICATION: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sz="4600" b="1" dirty="0" smtClean="0"/>
              <a:t>Project:</a:t>
            </a:r>
          </a:p>
          <a:p>
            <a:pPr marL="514350" indent="-514350"/>
            <a:r>
              <a:rPr lang="en-US" dirty="0"/>
              <a:t>T</a:t>
            </a:r>
            <a:r>
              <a:rPr lang="en-US" dirty="0" smtClean="0"/>
              <a:t>he most distinguishing characteristic of project category is that products are complex, with many parts, &amp; are most often one of a kind.</a:t>
            </a:r>
          </a:p>
          <a:p>
            <a:pPr marL="514350" indent="-514350"/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 err="1" smtClean="0"/>
              <a:t>g</a:t>
            </a:r>
            <a:r>
              <a:rPr lang="en-US" dirty="0" smtClean="0"/>
              <a:t>. Project type companies build oil refineries, large office buildings, cruise ships</a:t>
            </a:r>
          </a:p>
          <a:p>
            <a:pPr marL="514350" indent="-514350"/>
            <a:r>
              <a:rPr lang="en-US" dirty="0" smtClean="0"/>
              <a:t>In each case, products may be similar but usually are not identical</a:t>
            </a:r>
          </a:p>
          <a:p>
            <a:pPr marL="514350" indent="-514350"/>
            <a:r>
              <a:rPr lang="en-US" dirty="0" smtClean="0"/>
              <a:t>They use the fixed position type layout</a:t>
            </a:r>
          </a:p>
          <a:p>
            <a:pPr marL="514350" indent="-514350"/>
            <a:r>
              <a:rPr lang="en-US" dirty="0" smtClean="0"/>
              <a:t>Customer is identified before production starts  </a:t>
            </a:r>
          </a:p>
          <a:p>
            <a:pPr marL="514350" indent="-51435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5 &amp;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EFED-884D-46FC-BCD0-7629AF8A32F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PRODUCTION SYSTEMS CLASSIFICATION: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 Job Shop: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is suitable for companies which produce in low Volume many different products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It require general purpose equipment &amp; m/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highly skilled labor, general purpose tooling &amp; fixtures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Similar m/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can be grouped together within the plant to form a department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It has minimum automation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attains high degree of flexibility to produce in variety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is very responsive to changes in the market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uses job shop or Process layout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is observed that about 30-50% of mfg systems in USA are of Job Shop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Egs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manufacture of large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Turbogenerators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Hydrogenerators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Lec</a:t>
            </a:r>
            <a:r>
              <a:rPr lang="en-US" dirty="0" smtClean="0"/>
              <a:t> # 5 &amp;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EFED-884D-46FC-BCD0-7629AF8A32F0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PRODUCTION SYSTEMS CLASSIFICATION: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2. Job Shop: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(cont..)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Problems Associated: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Expense associated with variety of tool &amp; fixture is large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achieving machine-load balancing is difficult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Material handling excessive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bcz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one might pass through the same department many times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Each item or batch of the parts requires its own production shop orders, which can result in excessive book keeping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Excessive setup times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5 &amp;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EFED-884D-46FC-BCD0-7629AF8A32F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PRODUCTION SYSTEMS CLASSIFICATION: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 startAt="3"/>
            </a:pPr>
            <a:r>
              <a:rPr lang="en-US" sz="3600" b="1" dirty="0" smtClean="0"/>
              <a:t>Batch Production: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</a:t>
            </a:r>
            <a:r>
              <a:rPr lang="en-US" sz="2400" dirty="0" smtClean="0"/>
              <a:t>It falls b/w a job shop &amp; an assembly line in its complexity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 It is suitable for the firms which produce intermediate quantities with intermediate variety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 Products are manufactured in batches </a:t>
            </a:r>
            <a:r>
              <a:rPr lang="en-US" sz="2400" dirty="0" err="1" smtClean="0"/>
              <a:t>bcz</a:t>
            </a:r>
            <a:r>
              <a:rPr lang="en-US" sz="2400" dirty="0" smtClean="0"/>
              <a:t> the production capacity almost is higher than the demand for product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dirty="0" smtClean="0"/>
              <a:t>It uses some what specialized &amp; high speed m/c tools &amp; </a:t>
            </a:r>
            <a:r>
              <a:rPr lang="en-US" sz="2400" dirty="0" err="1" smtClean="0"/>
              <a:t>eqpts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 </a:t>
            </a:r>
            <a:r>
              <a:rPr lang="en-US" sz="2400" dirty="0" err="1" smtClean="0"/>
              <a:t>eg</a:t>
            </a:r>
            <a:r>
              <a:rPr lang="en-US" sz="2400" dirty="0" smtClean="0"/>
              <a:t>: manufacturers of furniture, appliances, &amp; mobile homes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 It uses Process layout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5 &amp;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EFED-884D-46FC-BCD0-7629AF8A32F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765</Words>
  <Application>Microsoft Office PowerPoint</Application>
  <PresentationFormat>On-screen Show (4:3)</PresentationFormat>
  <Paragraphs>183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PRODUCTION SYSTEMS</vt:lpstr>
      <vt:lpstr>PRODUCTION SYSTEMS</vt:lpstr>
      <vt:lpstr>PRODUCTION SYSTEMS</vt:lpstr>
      <vt:lpstr>PRODUCTION SYSTEMS CLASSIFICATION:</vt:lpstr>
      <vt:lpstr>PRODUCTION SYSTEMS CLASSIFICATION:</vt:lpstr>
      <vt:lpstr>PRODUCTION SYSTEMS CLASSIFICATION:</vt:lpstr>
      <vt:lpstr>PRODUCTION SYSTEMS CLASSIFICATION:</vt:lpstr>
      <vt:lpstr>PRODUCTION SYSTEMS CLASSIFICATION:</vt:lpstr>
      <vt:lpstr>PRODUCTION SYSTEMS CLASSIFICATION:</vt:lpstr>
      <vt:lpstr>PRODUCTION SYSTEMS CLASSIFICATION:</vt:lpstr>
      <vt:lpstr>PRODUCTION SYSTEMS CLASSIFICATION:</vt:lpstr>
      <vt:lpstr>PRODUCTION SYSTEMS CLASSIFICATION: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PRODUCTION SYSTEMS</dc:title>
  <dc:creator>Engr. Gh. Sarwar</dc:creator>
  <cp:lastModifiedBy>Sarwar</cp:lastModifiedBy>
  <cp:revision>72</cp:revision>
  <dcterms:created xsi:type="dcterms:W3CDTF">2011-03-14T18:22:22Z</dcterms:created>
  <dcterms:modified xsi:type="dcterms:W3CDTF">2013-03-15T05:38:36Z</dcterms:modified>
</cp:coreProperties>
</file>